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>
          <p15:clr>
            <a:srgbClr val="A4A3A4"/>
          </p15:clr>
        </p15:guide>
        <p15:guide id="2" pos="49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423"/>
    <a:srgbClr val="86121C"/>
    <a:srgbClr val="141313"/>
    <a:srgbClr val="004378"/>
    <a:srgbClr val="00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99" autoAdjust="0"/>
    <p:restoredTop sz="87072" autoAdjust="0"/>
  </p:normalViewPr>
  <p:slideViewPr>
    <p:cSldViewPr snapToGrid="0" snapToObjects="1">
      <p:cViewPr varScale="1">
        <p:scale>
          <a:sx n="180" d="100"/>
          <a:sy n="180" d="100"/>
        </p:scale>
        <p:origin x="3376" y="192"/>
      </p:cViewPr>
      <p:guideLst>
        <p:guide orient="horz" pos="736"/>
        <p:guide pos="49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1D792-79E5-5348-B161-4412F52A55F7}" type="datetimeFigureOut">
              <a:rPr lang="de-DE" smtClean="0"/>
              <a:t>15.08.22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788D5-5C65-0B40-83BA-BE0E7F4942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3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788D5-5C65-0B40-83BA-BE0E7F4942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44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788D5-5C65-0B40-83BA-BE0E7F4942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3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788D5-5C65-0B40-83BA-BE0E7F4942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31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788D5-5C65-0B40-83BA-BE0E7F4942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08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788D5-5C65-0B40-83BA-BE0E7F4942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74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ogo_AW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7" y="456155"/>
            <a:ext cx="2621832" cy="379909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7962" y="6376176"/>
            <a:ext cx="1171864" cy="154776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23218" y="376924"/>
            <a:ext cx="8457201" cy="619981"/>
          </a:xfrm>
          <a:prstGeom prst="rect">
            <a:avLst/>
          </a:prstGeo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18" y="376924"/>
            <a:ext cx="8457201" cy="619981"/>
          </a:xfrm>
          <a:prstGeom prst="rect">
            <a:avLst/>
          </a:prstGeo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D566-8D13-5C43-8939-614299B6941B}" type="datetimeFigureOut">
              <a:rPr lang="de-DE" smtClean="0"/>
              <a:pPr/>
              <a:t>15.08.22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22306" y="1168400"/>
            <a:ext cx="8458113" cy="5039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15" descr="AWI_WortBildmarke_Farb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8" y="417661"/>
            <a:ext cx="1090955" cy="48683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0257" y="6641796"/>
            <a:ext cx="954575" cy="1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3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50156"/>
            <a:ext cx="812822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D566-8D13-5C43-8939-614299B6941B}" type="datetimeFigureOut">
              <a:rPr lang="de-DE" smtClean="0"/>
              <a:pPr/>
              <a:t>15.08.22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70022" y="6550156"/>
            <a:ext cx="5711878" cy="30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2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mholtz.cloud/services" TargetMode="External"/><Relationship Id="rId7" Type="http://schemas.openxmlformats.org/officeDocument/2006/relationships/image" Target="../media/image8.svg"/><Relationship Id="rId2" Type="http://schemas.openxmlformats.org/officeDocument/2006/relationships/hyperlink" Target="https://hifi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20101201_ANTXXVII2_011_FRoedel_PP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540"/>
            <a:ext cx="9144000" cy="5041392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348619" y="376924"/>
            <a:ext cx="8422848" cy="6199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OSS @ AWI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A9EFA6-0EBB-9F5A-317D-4735F524B59C}"/>
              </a:ext>
            </a:extLst>
          </p:cNvPr>
          <p:cNvSpPr txBox="1"/>
          <p:nvPr/>
        </p:nvSpPr>
        <p:spPr>
          <a:xfrm>
            <a:off x="348619" y="6380511"/>
            <a:ext cx="22470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Benny Bräuer, 15.08.2022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70F2E-C22B-F3B8-A92F-2F68635A5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AWI-RZ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3C90DE-30F5-B6C3-D5E7-0441DF1D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Betreuung für 1300 MA, ca. 200-300 Gäste</a:t>
            </a:r>
          </a:p>
          <a:p>
            <a:r>
              <a:rPr lang="de-DE" dirty="0"/>
              <a:t>Ca. 2500 Klienten, 2/3 Windows, ¼ </a:t>
            </a:r>
            <a:r>
              <a:rPr lang="de-DE" dirty="0" err="1"/>
              <a:t>macOS</a:t>
            </a:r>
            <a:r>
              <a:rPr lang="de-DE" dirty="0"/>
              <a:t>, Rest Linux</a:t>
            </a:r>
          </a:p>
          <a:p>
            <a:r>
              <a:rPr lang="de-DE" dirty="0"/>
              <a:t>Standorte Bremerhaven, Potsdam, Helgoland, Sylt, Oldenburg</a:t>
            </a:r>
          </a:p>
          <a:p>
            <a:r>
              <a:rPr lang="de-DE" dirty="0"/>
              <a:t>Zu Lande (Stationen in Antarktis, Spitzbergen), zu Wasser (u.a. Polarstern) &amp; in der Luft (Polarflieger)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1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6546F-D3D7-EB30-66E5-950E7D3EE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Grundgedanken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3FFFB-EC87-3264-A75A-C6038447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OSS als gleichwertig mit proprietärer Software betrachtet – aber auch andersherum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Fokus: Ressourcennutzung an Personal, Zeit, Geld etc., Anwendbarkeit, Schnittstellen …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Offener Quellcode interessant, aber für Praxiseinsatz wenig bis nicht relevant</a:t>
            </a:r>
          </a:p>
        </p:txBody>
      </p:sp>
    </p:spTree>
    <p:extLst>
      <p:ext uri="{BB962C8B-B14F-4D97-AF65-F5344CB8AC3E}">
        <p14:creationId xmlns:p14="http://schemas.microsoft.com/office/powerpoint/2010/main" val="14314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8619" y="376924"/>
            <a:ext cx="8422848" cy="619981"/>
          </a:xfrm>
        </p:spPr>
        <p:txBody>
          <a:bodyPr/>
          <a:lstStyle/>
          <a:p>
            <a:r>
              <a:rPr lang="de-DE" dirty="0"/>
              <a:t>OSS im Praxiseinsatz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7707" y="1168400"/>
            <a:ext cx="8423760" cy="5039791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Linux: Server (ca. 1000) &amp; Klienten (&gt;200)</a:t>
            </a:r>
          </a:p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Nextcloud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(CE mit Support, ca. 1500 Nutzer, ca. 90TB )</a:t>
            </a:r>
          </a:p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Gitlab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(CE, &gt; 1100 Projekte, &gt; 580 Nutzer, &gt; 130GB Code etc.)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PostgreSQL, MongoDB, MySQL (&gt; 170 DB, &gt; 10 TB)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Docker (z.B. für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Confluence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Jira),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Kubernetes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Typo3 (Intranet, Microsites)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Test: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Xwiki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Confluence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-Ersatz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Übliche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Klientensoftware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Selbstgeschriebene,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wissenschaftlichte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39672" y="65415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C8C7C-78AE-D85F-00E9-E97A4C57C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18" y="376924"/>
            <a:ext cx="3192615" cy="619981"/>
          </a:xfrm>
        </p:spPr>
        <p:txBody>
          <a:bodyPr/>
          <a:lstStyle/>
          <a:p>
            <a:r>
              <a:rPr lang="de-DE" dirty="0"/>
              <a:t>Pros</a:t>
            </a:r>
            <a:r>
              <a:rPr lang="de-DE" dirty="0">
                <a:solidFill>
                  <a:schemeClr val="tx1"/>
                </a:solidFill>
              </a:rPr>
              <a:t>								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44C15D-03D2-CF05-D61B-A1E6C867D37B}"/>
              </a:ext>
            </a:extLst>
          </p:cNvPr>
          <p:cNvSpPr txBox="1"/>
          <p:nvPr/>
        </p:nvSpPr>
        <p:spPr>
          <a:xfrm>
            <a:off x="323218" y="1539686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Oft große Community / viele Menschen kümmern sich um Softwarepflege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Frei einsetzbar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Flexibel („mal eben“) einsetzbar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Nur begrenzter „Vendor </a:t>
            </a:r>
            <a:b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Lock-in“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kann von jedem eingesehen werden</a:t>
            </a:r>
          </a:p>
          <a:p>
            <a:endParaRPr 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DE70E6D9-BF95-4BD3-B200-7801C4658EDD}"/>
              </a:ext>
            </a:extLst>
          </p:cNvPr>
          <p:cNvSpPr txBox="1">
            <a:spLocks/>
          </p:cNvSpPr>
          <p:nvPr/>
        </p:nvSpPr>
        <p:spPr>
          <a:xfrm>
            <a:off x="4696287" y="1532662"/>
            <a:ext cx="4376830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/>
              <a:t>Im „Enterprise“-Einsatz schwerlich ohne Support etc. einsetzbar &gt;&gt; Kosten</a:t>
            </a:r>
          </a:p>
          <a:p>
            <a:r>
              <a:rPr lang="de-DE" sz="2200" dirty="0"/>
              <a:t>Community &amp; Enterprise Editions der Firmen</a:t>
            </a:r>
          </a:p>
          <a:p>
            <a:r>
              <a:rPr lang="de-DE" sz="2200" dirty="0"/>
              <a:t>Aufkauf / Wachstum möglich &gt;&gt; von OSS zur Kostenfalle</a:t>
            </a:r>
          </a:p>
          <a:p>
            <a:r>
              <a:rPr lang="de-DE" sz="2200" dirty="0"/>
              <a:t>Einstellung der Pflege möglich, wenn Entwickler wegfallen</a:t>
            </a:r>
          </a:p>
          <a:p>
            <a:r>
              <a:rPr lang="de-DE" sz="2200" dirty="0"/>
              <a:t>Software kann von jedem eingesehen werden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BB5058-FBBC-1101-5240-483B1E211063}"/>
              </a:ext>
            </a:extLst>
          </p:cNvPr>
          <p:cNvSpPr txBox="1">
            <a:spLocks/>
          </p:cNvSpPr>
          <p:nvPr/>
        </p:nvSpPr>
        <p:spPr>
          <a:xfrm>
            <a:off x="4895218" y="385793"/>
            <a:ext cx="3192615" cy="61998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err="1"/>
              <a:t>Cons</a:t>
            </a:r>
            <a:r>
              <a:rPr lang="de-DE" dirty="0">
                <a:solidFill>
                  <a:schemeClr val="tx1"/>
                </a:solidFill>
              </a:rPr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2641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9442F-4423-70E4-CFCB-23D30F16B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Werbung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4962F1-B7F2-702D-ED2F-7EB63934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https://hifis.net</a:t>
            </a:r>
            <a:r>
              <a:rPr lang="de-DE" dirty="0"/>
              <a:t> </a:t>
            </a:r>
          </a:p>
          <a:p>
            <a:r>
              <a:rPr lang="de-DE" dirty="0">
                <a:hlinkClick r:id="rId3"/>
              </a:rPr>
              <a:t>https://helmholtz.cloud/services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F8E1DB-9761-39A1-0B80-4932D44C5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8896" y="1105503"/>
            <a:ext cx="3681523" cy="5493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9C3AB4-B16F-38D2-6FA9-F4C77816D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581" y="2611491"/>
            <a:ext cx="6285794" cy="37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Bildschirmpräsentation (4:3)</PresentationFormat>
  <Paragraphs>41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Office-Design</vt:lpstr>
      <vt:lpstr>PowerPoint-Präsentation</vt:lpstr>
      <vt:lpstr>AWI-RZ</vt:lpstr>
      <vt:lpstr>Grundgedanken</vt:lpstr>
      <vt:lpstr>OSS im Praxiseinsatz</vt:lpstr>
      <vt:lpstr>Pros         </vt:lpstr>
      <vt:lpstr>Werbung</vt:lpstr>
    </vt:vector>
  </TitlesOfParts>
  <Company>AWI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Yves Nowak</dc:creator>
  <cp:lastModifiedBy>Benny Bräuer</cp:lastModifiedBy>
  <cp:revision>47</cp:revision>
  <dcterms:created xsi:type="dcterms:W3CDTF">2013-05-22T13:17:02Z</dcterms:created>
  <dcterms:modified xsi:type="dcterms:W3CDTF">2022-08-15T15:03:48Z</dcterms:modified>
</cp:coreProperties>
</file>